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58" r:id="rId6"/>
    <p:sldId id="259" r:id="rId7"/>
    <p:sldId id="260" r:id="rId8"/>
    <p:sldId id="264" r:id="rId9"/>
    <p:sldId id="265" r:id="rId10"/>
    <p:sldId id="267" r:id="rId11"/>
    <p:sldId id="268" r:id="rId12"/>
    <p:sldId id="263" r:id="rId13"/>
    <p:sldId id="266" r:id="rId14"/>
    <p:sldId id="269" r:id="rId15"/>
    <p:sldId id="270" r:id="rId16"/>
    <p:sldId id="271" r:id="rId17"/>
    <p:sldId id="272" r:id="rId18"/>
  </p:sldIdLst>
  <p:sldSz cx="12192000" cy="6858000"/>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5B9FDEA8-A84B-4500-A9D2-35AA4F652F98}" type="datetimeFigureOut">
              <a:rPr lang="da-DK" smtClean="0"/>
              <a:t>02-02-2016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707863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B9FDEA8-A84B-4500-A9D2-35AA4F652F98}" type="datetimeFigureOut">
              <a:rPr lang="da-DK" smtClean="0"/>
              <a:t>02-02-2016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482656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B9FDEA8-A84B-4500-A9D2-35AA4F652F98}" type="datetimeFigureOut">
              <a:rPr lang="da-DK" smtClean="0"/>
              <a:t>02-02-2016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4088452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B9FDEA8-A84B-4500-A9D2-35AA4F652F98}" type="datetimeFigureOut">
              <a:rPr lang="da-DK" smtClean="0"/>
              <a:t>02-02-2016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3684843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5B9FDEA8-A84B-4500-A9D2-35AA4F652F98}" type="datetimeFigureOut">
              <a:rPr lang="da-DK" smtClean="0"/>
              <a:t>02-02-2016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2297386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5B9FDEA8-A84B-4500-A9D2-35AA4F652F98}" type="datetimeFigureOut">
              <a:rPr lang="da-DK" smtClean="0"/>
              <a:t>02-02-2016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298626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5B9FDEA8-A84B-4500-A9D2-35AA4F652F98}" type="datetimeFigureOut">
              <a:rPr lang="da-DK" smtClean="0"/>
              <a:t>02-02-2016</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424854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5B9FDEA8-A84B-4500-A9D2-35AA4F652F98}" type="datetimeFigureOut">
              <a:rPr lang="da-DK" smtClean="0"/>
              <a:t>02-02-2016</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35114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5B9FDEA8-A84B-4500-A9D2-35AA4F652F98}" type="datetimeFigureOut">
              <a:rPr lang="da-DK" smtClean="0"/>
              <a:t>02-02-2016</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2347382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5B9FDEA8-A84B-4500-A9D2-35AA4F652F98}" type="datetimeFigureOut">
              <a:rPr lang="da-DK" smtClean="0"/>
              <a:t>02-02-2016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157428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5B9FDEA8-A84B-4500-A9D2-35AA4F652F98}" type="datetimeFigureOut">
              <a:rPr lang="da-DK" smtClean="0"/>
              <a:t>02-02-2016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17C69C42-638D-414C-8524-965D290D0E82}" type="slidenum">
              <a:rPr lang="da-DK" smtClean="0"/>
              <a:t>‹nr.›</a:t>
            </a:fld>
            <a:endParaRPr lang="da-DK"/>
          </a:p>
        </p:txBody>
      </p:sp>
    </p:spTree>
    <p:extLst>
      <p:ext uri="{BB962C8B-B14F-4D97-AF65-F5344CB8AC3E}">
        <p14:creationId xmlns:p14="http://schemas.microsoft.com/office/powerpoint/2010/main" val="3475686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9FDEA8-A84B-4500-A9D2-35AA4F652F98}" type="datetimeFigureOut">
              <a:rPr lang="da-DK" smtClean="0"/>
              <a:t>02-02-2016</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69C42-638D-414C-8524-965D290D0E82}" type="slidenum">
              <a:rPr lang="da-DK" smtClean="0"/>
              <a:t>‹nr.›</a:t>
            </a:fld>
            <a:endParaRPr lang="da-DK"/>
          </a:p>
        </p:txBody>
      </p:sp>
    </p:spTree>
    <p:extLst>
      <p:ext uri="{BB962C8B-B14F-4D97-AF65-F5344CB8AC3E}">
        <p14:creationId xmlns:p14="http://schemas.microsoft.com/office/powerpoint/2010/main" val="983763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arbejdsmiljoweb.dk/trivsel/social_kapital/flip_flap" TargetMode="External"/><Relationship Id="rId2" Type="http://schemas.openxmlformats.org/officeDocument/2006/relationships/hyperlink" Target="http://www.gladsaxe.dk/kommunen/servicemenu/job/medarbejderhaandbog" TargetMode="External"/><Relationship Id="rId1" Type="http://schemas.openxmlformats.org/officeDocument/2006/relationships/slideLayout" Target="../slideLayouts/slideLayout7.xml"/><Relationship Id="rId4" Type="http://schemas.openxmlformats.org/officeDocument/2006/relationships/hyperlink" Target="http://www.arbejdsmiljoweb.dk/ledelse-og-organisering/organisering-af-arbejdet/teamarbejde/naar-team-triv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toQZuHVLTB0"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www.dlf.org/politik/forhandlingsforhold/ok-15"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098630" y="2251799"/>
            <a:ext cx="10515600" cy="1325563"/>
          </a:xfrm>
        </p:spPr>
        <p:txBody>
          <a:bodyPr>
            <a:noAutofit/>
          </a:bodyPr>
          <a:lstStyle/>
          <a:p>
            <a:pPr algn="ctr"/>
            <a:r>
              <a:rPr lang="da-DK" sz="5400" b="1" dirty="0" smtClean="0">
                <a:latin typeface="+mn-lt"/>
              </a:rPr>
              <a:t>Psykisk arbejdsmiljø med fokus på teamsamarbejdet</a:t>
            </a:r>
            <a:r>
              <a:rPr lang="da-DK" sz="5400" dirty="0" smtClean="0">
                <a:latin typeface="+mn-lt"/>
              </a:rPr>
              <a:t/>
            </a:r>
            <a:br>
              <a:rPr lang="da-DK" sz="5400" dirty="0" smtClean="0">
                <a:latin typeface="+mn-lt"/>
              </a:rPr>
            </a:br>
            <a:r>
              <a:rPr lang="da-DK" sz="3600" dirty="0" smtClean="0">
                <a:latin typeface="+mn-lt"/>
              </a:rPr>
              <a:t>Temadag for AMR – Gladsaxe Lærerforening</a:t>
            </a:r>
            <a:endParaRPr lang="da-DK" sz="5400" dirty="0">
              <a:latin typeface="+mn-lt"/>
            </a:endParaRPr>
          </a:p>
        </p:txBody>
      </p:sp>
    </p:spTree>
    <p:extLst>
      <p:ext uri="{BB962C8B-B14F-4D97-AF65-F5344CB8AC3E}">
        <p14:creationId xmlns:p14="http://schemas.microsoft.com/office/powerpoint/2010/main" val="2893778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b="1" dirty="0" smtClean="0"/>
              <a:t>Øvelse </a:t>
            </a:r>
            <a:r>
              <a:rPr lang="da-DK" b="1" smtClean="0"/>
              <a:t>– flip/flap</a:t>
            </a:r>
            <a:r>
              <a:rPr lang="da-DK" dirty="0" smtClean="0"/>
              <a:t/>
            </a:r>
            <a:br>
              <a:rPr lang="da-DK" dirty="0" smtClean="0"/>
            </a:br>
            <a:endParaRPr lang="da-DK" dirty="0"/>
          </a:p>
        </p:txBody>
      </p:sp>
      <p:pic>
        <p:nvPicPr>
          <p:cNvPr id="3" name="Billed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3362" y="1924073"/>
            <a:ext cx="6053560" cy="4029401"/>
          </a:xfrm>
          <a:prstGeom prst="rect">
            <a:avLst/>
          </a:prstGeom>
        </p:spPr>
      </p:pic>
    </p:spTree>
    <p:extLst>
      <p:ext uri="{BB962C8B-B14F-4D97-AF65-F5344CB8AC3E}">
        <p14:creationId xmlns:p14="http://schemas.microsoft.com/office/powerpoint/2010/main" val="229658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041722" y="889024"/>
            <a:ext cx="10376704" cy="5039585"/>
          </a:xfrm>
          <a:prstGeom prst="rect">
            <a:avLst/>
          </a:prstGeom>
        </p:spPr>
        <p:txBody>
          <a:bodyPr wrap="square">
            <a:spAutoFit/>
          </a:bodyPr>
          <a:lstStyle/>
          <a:p>
            <a:pPr>
              <a:lnSpc>
                <a:spcPct val="107000"/>
              </a:lnSpc>
              <a:spcAft>
                <a:spcPts val="800"/>
              </a:spcAft>
            </a:pPr>
            <a:r>
              <a:rPr lang="da-DK" sz="3200" b="1" dirty="0" smtClean="0">
                <a:effectLst/>
                <a:latin typeface="Calibri" panose="020F0502020204030204" pitchFamily="34" charset="0"/>
                <a:ea typeface="Calibri" panose="020F0502020204030204" pitchFamily="34" charset="0"/>
                <a:cs typeface="Times New Roman" panose="02020603050405020304" pitchFamily="18" charset="0"/>
              </a:rPr>
              <a:t>Social kapital </a:t>
            </a:r>
          </a:p>
          <a:p>
            <a:pPr>
              <a:lnSpc>
                <a:spcPct val="107000"/>
              </a:lnSpc>
              <a:spcAft>
                <a:spcPts val="800"/>
              </a:spcAft>
            </a:pPr>
            <a:r>
              <a:rPr lang="da-DK" sz="3200" b="1" dirty="0" smtClean="0">
                <a:effectLst/>
                <a:latin typeface="Calibri" panose="020F0502020204030204" pitchFamily="34" charset="0"/>
                <a:ea typeface="Calibri" panose="020F0502020204030204" pitchFamily="34" charset="0"/>
                <a:cs typeface="Times New Roman" panose="02020603050405020304" pitchFamily="18" charset="0"/>
              </a:rPr>
              <a:t>– et udtryk for sammenhængskraften i en organisation</a:t>
            </a:r>
          </a:p>
          <a:p>
            <a:pPr>
              <a:lnSpc>
                <a:spcPct val="107000"/>
              </a:lnSpc>
              <a:spcAft>
                <a:spcPts val="800"/>
              </a:spcAft>
            </a:pPr>
            <a:r>
              <a:rPr lang="da-DK" sz="2800" dirty="0" smtClean="0">
                <a:effectLst/>
                <a:latin typeface="Calibri" panose="020F0502020204030204" pitchFamily="34" charset="0"/>
                <a:ea typeface="Calibri" panose="020F0502020204030204" pitchFamily="34" charset="0"/>
                <a:cs typeface="Times New Roman" panose="02020603050405020304" pitchFamily="18" charset="0"/>
              </a:rPr>
              <a:t>Den sociale kapital udgør en ressource, der rækker ud over individernes blotte fællesskab: en produktiv kraft, der gør fx en organisation til andet og mere end en samling individer, der hver især forfølger egne mål. Social kapital handler om netværks og relationers synergieffekt. Indgåelsen i netværk vil ofte have et positivt afkast for individet i form af social kapital, samt at individet, ved at indgå i sociale netværk, får lettere ved at forfølge både individuelle og kollektive mål.</a:t>
            </a:r>
            <a:endParaRPr lang="da-DK"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8359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9724" y="1410212"/>
            <a:ext cx="8968083" cy="4340628"/>
          </a:xfrm>
          <a:prstGeom prst="rect">
            <a:avLst/>
          </a:prstGeom>
        </p:spPr>
      </p:pic>
      <p:sp>
        <p:nvSpPr>
          <p:cNvPr id="4" name="Rektangel 3"/>
          <p:cNvSpPr/>
          <p:nvPr/>
        </p:nvSpPr>
        <p:spPr>
          <a:xfrm>
            <a:off x="1585732" y="5866397"/>
            <a:ext cx="9606987" cy="369332"/>
          </a:xfrm>
          <a:prstGeom prst="rect">
            <a:avLst/>
          </a:prstGeom>
        </p:spPr>
        <p:txBody>
          <a:bodyPr wrap="square">
            <a:spAutoFit/>
          </a:bodyPr>
          <a:lstStyle/>
          <a:p>
            <a:r>
              <a:rPr lang="da-DK" b="1" i="0" u="none" strike="noStrike" baseline="0" dirty="0" smtClean="0">
                <a:solidFill>
                  <a:srgbClr val="000000"/>
                </a:solidFill>
                <a:latin typeface="Arial" panose="020B0604020202020204" pitchFamily="34" charset="0"/>
              </a:rPr>
              <a:t>Fælles opgaveløsning styrker relationer - Relationer skaber bedre opgaveløsning </a:t>
            </a:r>
            <a:endParaRPr lang="da-DK" b="1" dirty="0"/>
          </a:p>
        </p:txBody>
      </p:sp>
      <p:sp>
        <p:nvSpPr>
          <p:cNvPr id="5" name="Rektangel 4"/>
          <p:cNvSpPr/>
          <p:nvPr/>
        </p:nvSpPr>
        <p:spPr>
          <a:xfrm>
            <a:off x="738850" y="635037"/>
            <a:ext cx="3989408" cy="923330"/>
          </a:xfrm>
          <a:prstGeom prst="rect">
            <a:avLst/>
          </a:prstGeom>
        </p:spPr>
        <p:txBody>
          <a:bodyPr wrap="square">
            <a:spAutoFit/>
          </a:bodyPr>
          <a:lstStyle/>
          <a:p>
            <a:r>
              <a:rPr lang="da-DK" sz="3600" b="1" i="0" u="none" strike="noStrike" baseline="0" dirty="0" smtClean="0">
                <a:solidFill>
                  <a:srgbClr val="000000"/>
                </a:solidFill>
                <a:latin typeface="Arial" panose="020B0604020202020204" pitchFamily="34" charset="0"/>
              </a:rPr>
              <a:t>Social kapital </a:t>
            </a:r>
            <a:endParaRPr lang="da-DK" sz="3600" b="0" i="0" u="none" strike="noStrike" baseline="0" dirty="0" smtClean="0">
              <a:solidFill>
                <a:srgbClr val="000000"/>
              </a:solidFill>
              <a:latin typeface="Arial" panose="020B0604020202020204" pitchFamily="34" charset="0"/>
            </a:endParaRPr>
          </a:p>
          <a:p>
            <a:r>
              <a:rPr lang="da-DK" b="1" i="0" u="none" strike="noStrike" baseline="0" dirty="0" smtClean="0">
                <a:solidFill>
                  <a:srgbClr val="000000"/>
                </a:solidFill>
                <a:latin typeface="Arial" panose="020B0604020202020204" pitchFamily="34" charset="0"/>
              </a:rPr>
              <a:t>De tre diamanter </a:t>
            </a:r>
            <a:endParaRPr lang="da-DK" dirty="0"/>
          </a:p>
        </p:txBody>
      </p:sp>
    </p:spTree>
    <p:extLst>
      <p:ext uri="{BB962C8B-B14F-4D97-AF65-F5344CB8AC3E}">
        <p14:creationId xmlns:p14="http://schemas.microsoft.com/office/powerpoint/2010/main" val="144957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172901" y="1272437"/>
            <a:ext cx="8509322" cy="5539978"/>
          </a:xfrm>
          <a:prstGeom prst="rect">
            <a:avLst/>
          </a:prstGeom>
        </p:spPr>
        <p:txBody>
          <a:bodyPr wrap="square">
            <a:spAutoFit/>
          </a:bodyPr>
          <a:lstStyle/>
          <a:p>
            <a:pPr>
              <a:spcAft>
                <a:spcPts val="0"/>
              </a:spcAft>
            </a:pPr>
            <a:r>
              <a:rPr lang="da-DK" sz="3600" b="1" dirty="0" smtClean="0">
                <a:solidFill>
                  <a:srgbClr val="000000"/>
                </a:solidFill>
                <a:effectLst/>
                <a:ea typeface="Calibri" panose="020F0502020204030204" pitchFamily="34" charset="0"/>
              </a:rPr>
              <a:t>Gruppearbejde</a:t>
            </a:r>
          </a:p>
          <a:p>
            <a:pPr>
              <a:spcAft>
                <a:spcPts val="0"/>
              </a:spcAft>
            </a:pPr>
            <a:endParaRPr lang="da-DK" sz="2400" b="1" dirty="0" smtClean="0">
              <a:solidFill>
                <a:srgbClr val="000000"/>
              </a:solidFill>
              <a:effectLst/>
              <a:ea typeface="Calibri" panose="020F0502020204030204" pitchFamily="34" charset="0"/>
            </a:endParaRPr>
          </a:p>
          <a:p>
            <a:pPr>
              <a:spcAft>
                <a:spcPts val="0"/>
              </a:spcAft>
            </a:pPr>
            <a:r>
              <a:rPr lang="da-DK" sz="2400" b="1" u="sng" dirty="0" smtClean="0">
                <a:solidFill>
                  <a:srgbClr val="000000"/>
                </a:solidFill>
                <a:effectLst/>
                <a:ea typeface="Calibri" panose="020F0502020204030204" pitchFamily="34" charset="0"/>
              </a:rPr>
              <a:t>Opgave om grobund for tillid </a:t>
            </a:r>
            <a:endParaRPr lang="da-DK" sz="2400" u="sng" dirty="0" smtClean="0">
              <a:solidFill>
                <a:srgbClr val="000000"/>
              </a:solidFill>
              <a:effectLst/>
              <a:ea typeface="Calibri" panose="020F0502020204030204" pitchFamily="34" charset="0"/>
            </a:endParaRPr>
          </a:p>
          <a:p>
            <a:r>
              <a:rPr lang="da-DK" sz="2400" b="1" dirty="0" smtClean="0">
                <a:solidFill>
                  <a:srgbClr val="000000"/>
                </a:solidFill>
                <a:effectLst/>
                <a:ea typeface="Calibri" panose="020F0502020204030204" pitchFamily="34" charset="0"/>
              </a:rPr>
              <a:t>Hvordan skal man arbejde med at skabe tillid for at opnå god social kapital? Hvad siger jeres erfaringer om tillid hhv. op og ned og på tværs … </a:t>
            </a:r>
          </a:p>
          <a:p>
            <a:endParaRPr lang="da-DK" sz="2400" b="1" dirty="0">
              <a:solidFill>
                <a:srgbClr val="000000"/>
              </a:solidFill>
            </a:endParaRPr>
          </a:p>
          <a:p>
            <a:r>
              <a:rPr lang="da-DK" sz="2400" b="1" u="sng" dirty="0" smtClean="0"/>
              <a:t>Opgave </a:t>
            </a:r>
            <a:r>
              <a:rPr lang="da-DK" sz="2400" b="1" u="sng" dirty="0"/>
              <a:t>om retfærdighed </a:t>
            </a:r>
            <a:endParaRPr lang="da-DK" sz="2400" u="sng" dirty="0"/>
          </a:p>
          <a:p>
            <a:r>
              <a:rPr lang="da-DK" sz="2400" b="1" dirty="0"/>
              <a:t>Hvad oplever vi som retfærdigt og hvordan skal det aftales</a:t>
            </a:r>
            <a:r>
              <a:rPr lang="da-DK" sz="2400" b="1" dirty="0" smtClean="0"/>
              <a:t>?</a:t>
            </a:r>
          </a:p>
          <a:p>
            <a:endParaRPr lang="da-DK" sz="2400" b="1" dirty="0" smtClean="0"/>
          </a:p>
          <a:p>
            <a:r>
              <a:rPr lang="da-DK" sz="2400" b="1" u="sng" dirty="0"/>
              <a:t>Opgave om samarbejdsevne </a:t>
            </a:r>
            <a:endParaRPr lang="da-DK" sz="2400" u="sng" dirty="0"/>
          </a:p>
          <a:p>
            <a:r>
              <a:rPr lang="da-DK" sz="2400" b="1" dirty="0"/>
              <a:t>Hvad skal der til for at fremme en samarbejdende kultur? </a:t>
            </a:r>
            <a:endParaRPr lang="da-DK" sz="2400" dirty="0"/>
          </a:p>
          <a:p>
            <a:endParaRPr lang="da-DK" b="1" dirty="0"/>
          </a:p>
          <a:p>
            <a:r>
              <a:rPr lang="da-DK" b="1" dirty="0" smtClean="0"/>
              <a:t> </a:t>
            </a:r>
            <a:endParaRPr lang="da-DK" dirty="0"/>
          </a:p>
          <a:p>
            <a:pPr>
              <a:spcAft>
                <a:spcPts val="0"/>
              </a:spcAft>
            </a:pPr>
            <a:endParaRPr lang="da-DK"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644760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8241" y="2668486"/>
            <a:ext cx="10515600" cy="1325563"/>
          </a:xfrm>
        </p:spPr>
        <p:txBody>
          <a:bodyPr/>
          <a:lstStyle/>
          <a:p>
            <a:pPr algn="ctr"/>
            <a:r>
              <a:rPr lang="da-DK" b="1" dirty="0" smtClean="0"/>
              <a:t>Opsamling fra gruppearbejde</a:t>
            </a:r>
            <a:endParaRPr lang="da-DK" b="1" dirty="0"/>
          </a:p>
        </p:txBody>
      </p:sp>
    </p:spTree>
    <p:extLst>
      <p:ext uri="{BB962C8B-B14F-4D97-AF65-F5344CB8AC3E}">
        <p14:creationId xmlns:p14="http://schemas.microsoft.com/office/powerpoint/2010/main" val="268571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018573" y="1134319"/>
            <a:ext cx="8993528" cy="4425314"/>
          </a:xfrm>
          <a:prstGeom prst="rect">
            <a:avLst/>
          </a:prstGeom>
        </p:spPr>
        <p:txBody>
          <a:bodyPr wrap="square">
            <a:spAutoFit/>
          </a:bodyPr>
          <a:lstStyle/>
          <a:p>
            <a:pPr>
              <a:lnSpc>
                <a:spcPct val="107000"/>
              </a:lnSpc>
              <a:spcAft>
                <a:spcPts val="800"/>
              </a:spcAft>
            </a:pPr>
            <a:r>
              <a:rPr lang="da-DK" sz="4000" b="1" dirty="0" smtClean="0">
                <a:effectLst/>
                <a:latin typeface="Calibri" panose="020F0502020204030204" pitchFamily="34" charset="0"/>
                <a:ea typeface="Calibri" panose="020F0502020204030204" pitchFamily="34" charset="0"/>
                <a:cs typeface="Times New Roman" panose="02020603050405020304" pitchFamily="18" charset="0"/>
              </a:rPr>
              <a:t>Evaluering</a:t>
            </a:r>
          </a:p>
          <a:p>
            <a:pPr>
              <a:lnSpc>
                <a:spcPct val="107000"/>
              </a:lnSpc>
              <a:spcAft>
                <a:spcPts val="800"/>
              </a:spcAft>
            </a:pPr>
            <a:r>
              <a:rPr lang="da-DK" sz="4000" dirty="0" smtClean="0">
                <a:effectLst/>
                <a:latin typeface="Calibri" panose="020F0502020204030204" pitchFamily="34" charset="0"/>
                <a:ea typeface="Calibri" panose="020F0502020204030204" pitchFamily="34" charset="0"/>
                <a:cs typeface="Times New Roman" panose="02020603050405020304" pitchFamily="18" charset="0"/>
              </a:rPr>
              <a:t>Hvordan kan I bruge disse input og øvelser i jeres lokale arbejde?</a:t>
            </a:r>
          </a:p>
          <a:p>
            <a:pPr>
              <a:lnSpc>
                <a:spcPct val="107000"/>
              </a:lnSpc>
              <a:spcAft>
                <a:spcPts val="800"/>
              </a:spcAft>
            </a:pPr>
            <a:r>
              <a:rPr lang="da-DK" sz="4000" dirty="0" smtClean="0">
                <a:effectLst/>
                <a:latin typeface="Calibri" panose="020F0502020204030204" pitchFamily="34" charset="0"/>
                <a:ea typeface="Calibri" panose="020F0502020204030204" pitchFamily="34" charset="0"/>
                <a:cs typeface="Times New Roman" panose="02020603050405020304" pitchFamily="18" charset="0"/>
              </a:rPr>
              <a:t>Hvad tager I med hjem?</a:t>
            </a:r>
          </a:p>
          <a:p>
            <a:pPr>
              <a:lnSpc>
                <a:spcPct val="107000"/>
              </a:lnSpc>
              <a:spcAft>
                <a:spcPts val="800"/>
              </a:spcAft>
            </a:pPr>
            <a:r>
              <a:rPr lang="da-DK" sz="4000" dirty="0" smtClean="0">
                <a:effectLst/>
                <a:latin typeface="Calibri" panose="020F0502020204030204" pitchFamily="34" charset="0"/>
                <a:ea typeface="Calibri" panose="020F0502020204030204" pitchFamily="34" charset="0"/>
                <a:cs typeface="Times New Roman" panose="02020603050405020304" pitchFamily="18" charset="0"/>
              </a:rPr>
              <a:t>Hvad har været godt?</a:t>
            </a:r>
          </a:p>
          <a:p>
            <a:pPr>
              <a:lnSpc>
                <a:spcPct val="107000"/>
              </a:lnSpc>
              <a:spcAft>
                <a:spcPts val="800"/>
              </a:spcAft>
            </a:pPr>
            <a:r>
              <a:rPr lang="da-DK" sz="4000" dirty="0" smtClean="0">
                <a:effectLst/>
                <a:latin typeface="Calibri" panose="020F0502020204030204" pitchFamily="34" charset="0"/>
                <a:ea typeface="Calibri" panose="020F0502020204030204" pitchFamily="34" charset="0"/>
                <a:cs typeface="Times New Roman" panose="02020603050405020304" pitchFamily="18" charset="0"/>
              </a:rPr>
              <a:t>Er der noget I har savnet?</a:t>
            </a:r>
            <a:endParaRPr lang="da-DK"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1551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p:cNvPicPr>
            <a:picLocks noChangeAspect="1"/>
          </p:cNvPicPr>
          <p:nvPr/>
        </p:nvPicPr>
        <p:blipFill>
          <a:blip r:embed="rId2"/>
          <a:stretch>
            <a:fillRect/>
          </a:stretch>
        </p:blipFill>
        <p:spPr>
          <a:xfrm>
            <a:off x="1233975" y="1831693"/>
            <a:ext cx="9470016" cy="3194613"/>
          </a:xfrm>
          <a:prstGeom prst="rect">
            <a:avLst/>
          </a:prstGeom>
        </p:spPr>
      </p:pic>
      <p:sp>
        <p:nvSpPr>
          <p:cNvPr id="3" name="Rektangel 2"/>
          <p:cNvSpPr/>
          <p:nvPr/>
        </p:nvSpPr>
        <p:spPr>
          <a:xfrm>
            <a:off x="3960114" y="960227"/>
            <a:ext cx="3199979" cy="784702"/>
          </a:xfrm>
          <a:prstGeom prst="rect">
            <a:avLst/>
          </a:prstGeom>
        </p:spPr>
        <p:txBody>
          <a:bodyPr wrap="none">
            <a:spAutoFit/>
          </a:bodyPr>
          <a:lstStyle/>
          <a:p>
            <a:pPr>
              <a:lnSpc>
                <a:spcPct val="107000"/>
              </a:lnSpc>
              <a:spcAft>
                <a:spcPts val="800"/>
              </a:spcAft>
            </a:pPr>
            <a:r>
              <a:rPr lang="da-DK" sz="4400" b="1" dirty="0" smtClean="0">
                <a:effectLst/>
                <a:latin typeface="Calibri" panose="020F0502020204030204" pitchFamily="34" charset="0"/>
                <a:ea typeface="Calibri" panose="020F0502020204030204" pitchFamily="34" charset="0"/>
                <a:cs typeface="Times New Roman" panose="02020603050405020304" pitchFamily="18" charset="0"/>
              </a:rPr>
              <a:t>Tak for i dag!</a:t>
            </a:r>
            <a:endParaRPr lang="da-DK" sz="4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6506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048000" y="2391152"/>
            <a:ext cx="6096000" cy="2075696"/>
          </a:xfrm>
          <a:prstGeom prst="rect">
            <a:avLst/>
          </a:prstGeom>
        </p:spPr>
        <p:txBody>
          <a:bodyPr>
            <a:spAutoFit/>
          </a:bodyPr>
          <a:lstStyle/>
          <a:p>
            <a:pPr>
              <a:lnSpc>
                <a:spcPct val="107000"/>
              </a:lnSpc>
              <a:spcAft>
                <a:spcPts val="800"/>
              </a:spcAft>
            </a:pPr>
            <a:r>
              <a:rPr lang="da-DK"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http://www.gladsaxe.dk/kommunen/servicemenu/job/medarbejderhaandbog</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http://www.arbejdsmiljoweb.dk/trivsel/social_kapital/flip_flap</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http://www.arbejdsmiljoweb.dk/ledelse-og-organisering/organisering-af-arbejdet/teamarbejde/naar-team-trives</a:t>
            </a:r>
            <a:endParaRPr lang="da-DK"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812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873889" y="810228"/>
            <a:ext cx="10874416" cy="4718215"/>
          </a:xfrm>
          <a:prstGeom prst="rect">
            <a:avLst/>
          </a:prstGeom>
        </p:spPr>
        <p:txBody>
          <a:bodyPr wrap="square">
            <a:spAutoFit/>
          </a:bodyPr>
          <a:lstStyle/>
          <a:p>
            <a:pPr>
              <a:lnSpc>
                <a:spcPct val="107000"/>
              </a:lnSpc>
              <a:spcAft>
                <a:spcPts val="800"/>
              </a:spcAft>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Mål</a:t>
            </a:r>
          </a:p>
          <a:p>
            <a:pPr>
              <a:lnSpc>
                <a:spcPct val="107000"/>
              </a:lnSpc>
              <a:spcAft>
                <a:spcPts val="800"/>
              </a:spcAft>
            </a:pPr>
            <a:endParaRPr lang="da-DK"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Inspirere til at prioritere teamsamarbejdet til gavn for både opgaveløsning og det psykiske arbejdsmiljø</a:t>
            </a:r>
          </a:p>
          <a:p>
            <a:pPr>
              <a:lnSpc>
                <a:spcPct val="107000"/>
              </a:lnSpc>
              <a:spcAft>
                <a:spcPts val="800"/>
              </a:spcAft>
            </a:pPr>
            <a:endParaRPr lang="da-DK"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Sætte teamsamarbejde/det psykiske arbejdsmiljø på dagsordenen (igen) i samarbejde med relevante parter (MED, ledelse, kolleger osv.)</a:t>
            </a:r>
            <a:endParaRPr lang="da-DK"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0800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1030147" y="850739"/>
            <a:ext cx="10006313" cy="5516125"/>
          </a:xfrm>
          <a:prstGeom prst="rect">
            <a:avLst/>
          </a:prstGeom>
        </p:spPr>
        <p:txBody>
          <a:bodyPr wrap="square">
            <a:spAutoFit/>
          </a:bodyPr>
          <a:lstStyle/>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Samarbejde i team kan være med til at kvalificere arbejdet med elevernes læring</a:t>
            </a:r>
          </a:p>
          <a:p>
            <a:pPr marL="457200" indent="-457200">
              <a:lnSpc>
                <a:spcPct val="107000"/>
              </a:lnSpc>
              <a:spcAft>
                <a:spcPts val="800"/>
              </a:spcAft>
              <a:buFont typeface="Arial" panose="020B0604020202020204" pitchFamily="34" charset="0"/>
              <a:buChar char="•"/>
            </a:pPr>
            <a:endParaRPr lang="da-DK"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Velfungerende teamsamarbejde kan styrke trivslen på arbejdspladsen</a:t>
            </a:r>
          </a:p>
          <a:p>
            <a:pPr marL="457200" indent="-457200">
              <a:lnSpc>
                <a:spcPct val="107000"/>
              </a:lnSpc>
              <a:spcAft>
                <a:spcPts val="800"/>
              </a:spcAft>
              <a:buFont typeface="Arial" panose="020B0604020202020204" pitchFamily="34" charset="0"/>
              <a:buChar char="•"/>
            </a:pPr>
            <a:endParaRPr lang="da-DK"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Problemer i teams kan trække det psykiske arbejdsmiljø ned</a:t>
            </a:r>
          </a:p>
          <a:p>
            <a:pPr>
              <a:lnSpc>
                <a:spcPct val="107000"/>
              </a:lnSpc>
              <a:spcAft>
                <a:spcPts val="800"/>
              </a:spcAft>
            </a:pPr>
            <a:endParaRPr lang="da-DK"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smtClean="0">
                <a:effectLst/>
                <a:latin typeface="Calibri" panose="020F0502020204030204" pitchFamily="34" charset="0"/>
                <a:ea typeface="Calibri" panose="020F0502020204030204" pitchFamily="34" charset="0"/>
                <a:cs typeface="Times New Roman" panose="02020603050405020304" pitchFamily="18" charset="0"/>
              </a:rPr>
              <a:t>Kilde: ’Når team trives’ BAR</a:t>
            </a:r>
            <a:endParaRPr lang="da-DK"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70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994459" y="2639551"/>
            <a:ext cx="10515600" cy="1325563"/>
          </a:xfrm>
        </p:spPr>
        <p:txBody>
          <a:bodyPr>
            <a:normAutofit/>
          </a:bodyPr>
          <a:lstStyle/>
          <a:p>
            <a:r>
              <a:rPr lang="da-DK" sz="3600" u="sng" dirty="0">
                <a:hlinkClick r:id="rId2"/>
              </a:rPr>
              <a:t>https://www.youtube.com/watch?v=toQZuHVLTB0</a:t>
            </a:r>
            <a:endParaRPr lang="da-DK" sz="3600" dirty="0"/>
          </a:p>
        </p:txBody>
      </p:sp>
    </p:spTree>
    <p:extLst>
      <p:ext uri="{BB962C8B-B14F-4D97-AF65-F5344CB8AC3E}">
        <p14:creationId xmlns:p14="http://schemas.microsoft.com/office/powerpoint/2010/main" val="1612309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1510495" y="846352"/>
            <a:ext cx="9016679" cy="5955861"/>
          </a:xfrm>
          <a:prstGeom prst="rect">
            <a:avLst/>
          </a:prstGeom>
        </p:spPr>
        <p:txBody>
          <a:bodyPr wrap="square">
            <a:spAutoFit/>
          </a:bodyPr>
          <a:lstStyle/>
          <a:p>
            <a:pPr>
              <a:spcAft>
                <a:spcPts val="0"/>
              </a:spcAft>
            </a:pPr>
            <a:r>
              <a:rPr lang="da-DK" sz="3200" dirty="0" smtClean="0">
                <a:solidFill>
                  <a:srgbClr val="000000"/>
                </a:solidFill>
                <a:effectLst/>
                <a:latin typeface="Arial" panose="020B0604020202020204" pitchFamily="34" charset="0"/>
                <a:ea typeface="Calibri" panose="020F0502020204030204" pitchFamily="34" charset="0"/>
              </a:rPr>
              <a:t>OK15:</a:t>
            </a:r>
          </a:p>
          <a:p>
            <a:pPr>
              <a:spcAft>
                <a:spcPts val="0"/>
              </a:spcAft>
            </a:pPr>
            <a:endParaRPr lang="da-DK" sz="3200" dirty="0" smtClean="0">
              <a:solidFill>
                <a:srgbClr val="000000"/>
              </a:solidFill>
              <a:effectLst/>
              <a:latin typeface="Arial" panose="020B0604020202020204" pitchFamily="34" charset="0"/>
              <a:ea typeface="Calibri" panose="020F0502020204030204" pitchFamily="34" charset="0"/>
            </a:endParaRPr>
          </a:p>
          <a:p>
            <a:pPr>
              <a:spcAft>
                <a:spcPts val="0"/>
              </a:spcAft>
            </a:pPr>
            <a:r>
              <a:rPr lang="da-DK" sz="3200" dirty="0" smtClean="0">
                <a:solidFill>
                  <a:srgbClr val="000000"/>
                </a:solidFill>
                <a:effectLst/>
                <a:latin typeface="Arial" panose="020B0604020202020204" pitchFamily="34" charset="0"/>
                <a:ea typeface="Calibri" panose="020F0502020204030204" pitchFamily="34" charset="0"/>
              </a:rPr>
              <a:t>Formål bilag 4:</a:t>
            </a:r>
          </a:p>
          <a:p>
            <a:pPr>
              <a:spcAft>
                <a:spcPts val="0"/>
              </a:spcAft>
            </a:pPr>
            <a:r>
              <a:rPr lang="da-DK" sz="3200" dirty="0" smtClean="0">
                <a:solidFill>
                  <a:srgbClr val="000000"/>
                </a:solidFill>
                <a:effectLst/>
                <a:latin typeface="Arial" panose="020B0604020202020204" pitchFamily="34" charset="0"/>
                <a:ea typeface="Calibri" panose="020F0502020204030204" pitchFamily="34" charset="0"/>
              </a:rPr>
              <a:t> </a:t>
            </a:r>
          </a:p>
          <a:p>
            <a:pPr>
              <a:lnSpc>
                <a:spcPct val="107000"/>
              </a:lnSpc>
              <a:spcAft>
                <a:spcPts val="800"/>
              </a:spcAft>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 "Med det formål at skabe størst mulig kvalitet i undervisningen, understøtte et godt arbejdsmiljø og styrke den sociale kapital, vil parterne i fællesskab tage initiativ til at fremme nedenstående forhold..." (de 15 punkter)</a:t>
            </a:r>
          </a:p>
          <a:p>
            <a:pPr>
              <a:lnSpc>
                <a:spcPct val="107000"/>
              </a:lnSpc>
              <a:spcAft>
                <a:spcPts val="800"/>
              </a:spcAft>
            </a:pPr>
            <a:r>
              <a:rPr lang="da-DK" sz="2400" dirty="0" smtClean="0">
                <a:effectLst/>
                <a:latin typeface="Calibri" panose="020F0502020204030204" pitchFamily="34" charset="0"/>
                <a:ea typeface="Calibri" panose="020F0502020204030204" pitchFamily="34" charset="0"/>
                <a:cs typeface="Times New Roman" panose="02020603050405020304" pitchFamily="18" charset="0"/>
                <a:hlinkClick r:id="rId2"/>
              </a:rPr>
              <a:t>http://www.dlf.org/politik/forhandlingsforhold/ok-15</a:t>
            </a:r>
            <a:endParaRPr lang="da-DK"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2981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810228" y="370390"/>
            <a:ext cx="9797969" cy="5813002"/>
          </a:xfrm>
          <a:prstGeom prst="rect">
            <a:avLst/>
          </a:prstGeom>
        </p:spPr>
        <p:txBody>
          <a:bodyPr wrap="square">
            <a:spAutoFit/>
          </a:bodyPr>
          <a:lstStyle/>
          <a:p>
            <a:pPr>
              <a:lnSpc>
                <a:spcPct val="107000"/>
              </a:lnSpc>
              <a:spcAft>
                <a:spcPts val="800"/>
              </a:spcAft>
            </a:pPr>
            <a:r>
              <a:rPr lang="da-DK" sz="3200" b="1" dirty="0" smtClean="0">
                <a:effectLst/>
                <a:latin typeface="Calibri" panose="020F0502020204030204" pitchFamily="34" charset="0"/>
                <a:ea typeface="Calibri" panose="020F0502020204030204" pitchFamily="34" charset="0"/>
                <a:cs typeface="Times New Roman" panose="02020603050405020304" pitchFamily="18" charset="0"/>
              </a:rPr>
              <a:t>Aftale om evaluering</a:t>
            </a:r>
          </a:p>
          <a:p>
            <a:pPr>
              <a:spcAft>
                <a:spcPts val="0"/>
              </a:spcAft>
            </a:pPr>
            <a:r>
              <a:rPr lang="da-DK" sz="3200" dirty="0" smtClean="0">
                <a:solidFill>
                  <a:srgbClr val="000000"/>
                </a:solidFill>
                <a:effectLst/>
                <a:latin typeface="Arial" panose="020B0604020202020204" pitchFamily="34" charset="0"/>
                <a:ea typeface="Calibri" panose="020F0502020204030204" pitchFamily="34" charset="0"/>
              </a:rPr>
              <a:t> </a:t>
            </a:r>
          </a:p>
          <a:p>
            <a:pPr>
              <a:spcAft>
                <a:spcPts val="0"/>
              </a:spcAft>
            </a:pPr>
            <a:r>
              <a:rPr lang="da-DK" sz="3200" dirty="0" smtClean="0">
                <a:solidFill>
                  <a:srgbClr val="000000"/>
                </a:solidFill>
                <a:effectLst/>
                <a:latin typeface="Arial" panose="020B0604020202020204" pitchFamily="34" charset="0"/>
                <a:ea typeface="Calibri" panose="020F0502020204030204" pitchFamily="34" charset="0"/>
              </a:rPr>
              <a:t>"Dette gennemføres første gang i skoleåret 2015/16 og skal give en vurdering af hvorledes de beskrevne initiativer styrker målet...." </a:t>
            </a:r>
          </a:p>
          <a:p>
            <a:pPr>
              <a:spcAft>
                <a:spcPts val="0"/>
              </a:spcAft>
            </a:pPr>
            <a:endParaRPr lang="da-DK" sz="3200" dirty="0" smtClean="0">
              <a:solidFill>
                <a:srgbClr val="000000"/>
              </a:solidFill>
              <a:effectLst/>
              <a:latin typeface="Arial" panose="020B0604020202020204" pitchFamily="34" charset="0"/>
              <a:ea typeface="Calibri" panose="020F0502020204030204" pitchFamily="34" charset="0"/>
            </a:endParaRPr>
          </a:p>
          <a:p>
            <a:pPr>
              <a:spcAft>
                <a:spcPts val="1255"/>
              </a:spcAft>
            </a:pPr>
            <a:r>
              <a:rPr lang="da-DK" sz="3200" dirty="0" smtClean="0">
                <a:solidFill>
                  <a:srgbClr val="000000"/>
                </a:solidFill>
                <a:effectLst/>
                <a:latin typeface="Arial" panose="020B0604020202020204" pitchFamily="34" charset="0"/>
                <a:ea typeface="Calibri" panose="020F0502020204030204" pitchFamily="34" charset="0"/>
              </a:rPr>
              <a:t>•Initiativerne skal altså måles på ”effekten” ift. målsætning! </a:t>
            </a:r>
          </a:p>
          <a:p>
            <a:pPr>
              <a:spcAft>
                <a:spcPts val="0"/>
              </a:spcAft>
            </a:pPr>
            <a:r>
              <a:rPr lang="da-DK" sz="3200" dirty="0" smtClean="0">
                <a:solidFill>
                  <a:srgbClr val="000000"/>
                </a:solidFill>
                <a:effectLst/>
                <a:latin typeface="Arial" panose="020B0604020202020204" pitchFamily="34" charset="0"/>
                <a:ea typeface="Calibri" panose="020F0502020204030204" pitchFamily="34" charset="0"/>
              </a:rPr>
              <a:t>•Altså: Lykkes vi med ” at skabe størst mulig kvalitet i undervisningen, understøtte et godt arbejdsmiljø og styrke den sociale kapital”? </a:t>
            </a:r>
            <a:endParaRPr lang="da-DK" sz="3200"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248084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902824" y="505166"/>
            <a:ext cx="10139423" cy="5429820"/>
          </a:xfrm>
          <a:prstGeom prst="rect">
            <a:avLst/>
          </a:prstGeom>
        </p:spPr>
        <p:txBody>
          <a:bodyPr wrap="square">
            <a:spAutoFit/>
          </a:bodyPr>
          <a:lstStyle/>
          <a:p>
            <a:pPr>
              <a:lnSpc>
                <a:spcPct val="107000"/>
              </a:lnSpc>
              <a:spcAft>
                <a:spcPts val="800"/>
              </a:spcAft>
            </a:pPr>
            <a:r>
              <a:rPr lang="da-DK" sz="3200" b="1" dirty="0" smtClean="0">
                <a:effectLst/>
                <a:latin typeface="Calibri" panose="020F0502020204030204" pitchFamily="34" charset="0"/>
                <a:ea typeface="Calibri" panose="020F0502020204030204" pitchFamily="34" charset="0"/>
                <a:cs typeface="Times New Roman" panose="02020603050405020304" pitchFamily="18" charset="0"/>
              </a:rPr>
              <a:t>Fra principprogrammet DLF</a:t>
            </a:r>
          </a:p>
          <a:p>
            <a:pPr>
              <a:spcAft>
                <a:spcPts val="0"/>
              </a:spcAft>
            </a:pPr>
            <a:r>
              <a:rPr lang="da-DK" sz="3200" dirty="0" smtClean="0">
                <a:solidFill>
                  <a:srgbClr val="000000"/>
                </a:solidFill>
                <a:effectLst/>
                <a:latin typeface="Arial" panose="020B0604020202020204" pitchFamily="34" charset="0"/>
                <a:ea typeface="Calibri" panose="020F0502020204030204" pitchFamily="34" charset="0"/>
              </a:rPr>
              <a:t> </a:t>
            </a:r>
          </a:p>
          <a:p>
            <a:pPr>
              <a:lnSpc>
                <a:spcPct val="107000"/>
              </a:lnSpc>
              <a:spcAft>
                <a:spcPts val="800"/>
              </a:spcAft>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Arbejdsmiljø: ”Alle forhold af betydning for medlemmernes arbejdsmiljø og sundhed på arbejdspladsen skal inddrages i foreningens virke. Politik og handling skal understøtte det forebyggende arbejdsmiljø- og sundhedsarbejde på den enkelte arbejdsplads. Såvel det enkelte medlem som arbejdspladsen som helhed skal opleve, at der er balance mellem de krav, der stilles, og de muligheder, der er for at leve op til kravene.”</a:t>
            </a:r>
            <a:endParaRPr lang="da-DK"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7038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1134319" y="1700960"/>
            <a:ext cx="9439154" cy="3664336"/>
          </a:xfrm>
          <a:prstGeom prst="rect">
            <a:avLst/>
          </a:prstGeom>
        </p:spPr>
        <p:txBody>
          <a:bodyPr wrap="square">
            <a:spAutoFit/>
          </a:bodyPr>
          <a:lstStyle/>
          <a:p>
            <a:pPr>
              <a:lnSpc>
                <a:spcPct val="107000"/>
              </a:lnSpc>
              <a:spcAft>
                <a:spcPts val="800"/>
              </a:spcAft>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Situationen lokalt:</a:t>
            </a:r>
          </a:p>
          <a:p>
            <a:pPr>
              <a:lnSpc>
                <a:spcPct val="107000"/>
              </a:lnSpc>
              <a:spcAft>
                <a:spcPts val="800"/>
              </a:spcAft>
            </a:pPr>
            <a:endParaRPr lang="da-DK"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En periode med store forandringer</a:t>
            </a: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Større krav bl.a. omkring læringsmål og synlig læring</a:t>
            </a: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En følelse af ’</a:t>
            </a:r>
            <a:r>
              <a:rPr lang="da-DK" sz="3200" dirty="0" err="1" smtClean="0">
                <a:effectLst/>
                <a:latin typeface="Calibri" panose="020F0502020204030204" pitchFamily="34" charset="0"/>
                <a:ea typeface="Calibri" panose="020F0502020204030204" pitchFamily="34" charset="0"/>
                <a:cs typeface="Times New Roman" panose="02020603050405020304" pitchFamily="18" charset="0"/>
              </a:rPr>
              <a:t>top-styring</a:t>
            </a: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 og manglende indflydelse på den pædagogiske dagsorden</a:t>
            </a:r>
            <a:endParaRPr lang="da-DK"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5502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642395" y="763930"/>
            <a:ext cx="9873205" cy="5025991"/>
          </a:xfrm>
          <a:prstGeom prst="rect">
            <a:avLst/>
          </a:prstGeom>
        </p:spPr>
        <p:txBody>
          <a:bodyPr wrap="square">
            <a:spAutoFit/>
          </a:bodyPr>
          <a:lstStyle/>
          <a:p>
            <a:pPr>
              <a:lnSpc>
                <a:spcPct val="107000"/>
              </a:lnSpc>
              <a:spcAft>
                <a:spcPts val="800"/>
              </a:spcAft>
            </a:pPr>
            <a:r>
              <a:rPr lang="da-DK" sz="3200" b="1" dirty="0" smtClean="0">
                <a:effectLst/>
                <a:latin typeface="Calibri" panose="020F0502020204030204" pitchFamily="34" charset="0"/>
                <a:ea typeface="Calibri" panose="020F0502020204030204" pitchFamily="34" charset="0"/>
                <a:cs typeface="Times New Roman" panose="02020603050405020304" pitchFamily="18" charset="0"/>
              </a:rPr>
              <a:t>Værdier fra Gladsaxe Kommunes personalepolitik</a:t>
            </a: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a:t>
            </a: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Mod</a:t>
            </a: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Engagement</a:t>
            </a: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Dialog</a:t>
            </a: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Faglighed</a:t>
            </a: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Anerkendelse</a:t>
            </a: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Respekt</a:t>
            </a:r>
          </a:p>
          <a:p>
            <a:pPr marL="457200" indent="-457200">
              <a:lnSpc>
                <a:spcPct val="107000"/>
              </a:lnSpc>
              <a:spcAft>
                <a:spcPts val="800"/>
              </a:spcAft>
              <a:buFont typeface="Arial" panose="020B0604020202020204" pitchFamily="34" charset="0"/>
              <a:buChar char="•"/>
            </a:pPr>
            <a:r>
              <a:rPr lang="da-DK" sz="3200" dirty="0" smtClean="0">
                <a:effectLst/>
                <a:latin typeface="Calibri" panose="020F0502020204030204" pitchFamily="34" charset="0"/>
                <a:ea typeface="Calibri" panose="020F0502020204030204" pitchFamily="34" charset="0"/>
                <a:cs typeface="Times New Roman" panose="02020603050405020304" pitchFamily="18" charset="0"/>
              </a:rPr>
              <a:t>Tillid</a:t>
            </a:r>
            <a:endParaRPr lang="da-DK"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4379304"/>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8832</TotalTime>
  <Words>365</Words>
  <Application>Microsoft Office PowerPoint</Application>
  <PresentationFormat>Widescreen</PresentationFormat>
  <Paragraphs>71</Paragraphs>
  <Slides>17</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17</vt:i4>
      </vt:variant>
    </vt:vector>
  </HeadingPairs>
  <TitlesOfParts>
    <vt:vector size="22" baseType="lpstr">
      <vt:lpstr>Arial</vt:lpstr>
      <vt:lpstr>Calibri</vt:lpstr>
      <vt:lpstr>Calibri Light</vt:lpstr>
      <vt:lpstr>Times New Roman</vt:lpstr>
      <vt:lpstr>Office-tema</vt:lpstr>
      <vt:lpstr>Psykisk arbejdsmiljø med fokus på teamsamarbejdet Temadag for AMR – Gladsaxe Lærerforening</vt:lpstr>
      <vt:lpstr>PowerPoint-præsentation</vt:lpstr>
      <vt:lpstr>PowerPoint-præsentation</vt:lpstr>
      <vt:lpstr>https://www.youtube.com/watch?v=toQZuHVLTB0</vt:lpstr>
      <vt:lpstr>PowerPoint-præsentation</vt:lpstr>
      <vt:lpstr>PowerPoint-præsentation</vt:lpstr>
      <vt:lpstr>PowerPoint-præsentation</vt:lpstr>
      <vt:lpstr>PowerPoint-præsentation</vt:lpstr>
      <vt:lpstr>PowerPoint-præsentation</vt:lpstr>
      <vt:lpstr>Øvelse – flip/flap </vt:lpstr>
      <vt:lpstr>PowerPoint-præsentation</vt:lpstr>
      <vt:lpstr>PowerPoint-præsentation</vt:lpstr>
      <vt:lpstr>PowerPoint-præsentation</vt:lpstr>
      <vt:lpstr>Opsamling fra gruppearbejde</vt:lpstr>
      <vt:lpstr>PowerPoint-præsentation</vt:lpstr>
      <vt:lpstr>PowerPoint-præsentation</vt:lpstr>
      <vt:lpstr>PowerPoint-præsentation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Psykisk arbejdsmiljø med fokus på teamsamarbejdet Temadag for AMR – Gladsaxe Lærerforening</dc:title>
  <dc:creator>Lone Degn</dc:creator>
  <cp:lastModifiedBy>Jørn Utzon</cp:lastModifiedBy>
  <cp:revision>11</cp:revision>
  <cp:lastPrinted>2016-01-18T13:53:52Z</cp:lastPrinted>
  <dcterms:created xsi:type="dcterms:W3CDTF">2016-01-12T10:46:05Z</dcterms:created>
  <dcterms:modified xsi:type="dcterms:W3CDTF">2016-02-02T14:10:12Z</dcterms:modified>
</cp:coreProperties>
</file>